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Red Hat Text"/>
      <p:regular r:id="rId30"/>
      <p:bold r:id="rId31"/>
      <p:italic r:id="rId32"/>
      <p:boldItalic r:id="rId33"/>
    </p:embeddedFont>
    <p:embeddedFont>
      <p:font typeface="Merriweather"/>
      <p:regular r:id="rId34"/>
      <p:bold r:id="rId35"/>
      <p:italic r:id="rId36"/>
      <p:boldItalic r:id="rId37"/>
    </p:embeddedFont>
    <p:embeddedFont>
      <p:font typeface="DM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iV4m+5dGcCOaoUusRWlf8Sa2h8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italic.fntdata"/><Relationship Id="rId20" Type="http://schemas.openxmlformats.org/officeDocument/2006/relationships/slide" Target="slides/slide16.xml"/><Relationship Id="rId42" Type="http://customschemas.google.com/relationships/presentationmetadata" Target="metadata"/><Relationship Id="rId41" Type="http://schemas.openxmlformats.org/officeDocument/2006/relationships/font" Target="fonts/DMSans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edHatText-bold.fntdata"/><Relationship Id="rId30" Type="http://schemas.openxmlformats.org/officeDocument/2006/relationships/font" Target="fonts/RedHatText-regular.fntdata"/><Relationship Id="rId11" Type="http://schemas.openxmlformats.org/officeDocument/2006/relationships/slide" Target="slides/slide7.xml"/><Relationship Id="rId33" Type="http://schemas.openxmlformats.org/officeDocument/2006/relationships/font" Target="fonts/RedHatText-boldItalic.fntdata"/><Relationship Id="rId10" Type="http://schemas.openxmlformats.org/officeDocument/2006/relationships/slide" Target="slides/slide6.xml"/><Relationship Id="rId32" Type="http://schemas.openxmlformats.org/officeDocument/2006/relationships/font" Target="fonts/RedHatText-italic.fntdata"/><Relationship Id="rId13" Type="http://schemas.openxmlformats.org/officeDocument/2006/relationships/slide" Target="slides/slide9.xml"/><Relationship Id="rId35" Type="http://schemas.openxmlformats.org/officeDocument/2006/relationships/font" Target="fonts/Merriweather-bold.fntdata"/><Relationship Id="rId12" Type="http://schemas.openxmlformats.org/officeDocument/2006/relationships/slide" Target="slides/slide8.xml"/><Relationship Id="rId34" Type="http://schemas.openxmlformats.org/officeDocument/2006/relationships/font" Target="fonts/Merriweather-regular.fntdata"/><Relationship Id="rId15" Type="http://schemas.openxmlformats.org/officeDocument/2006/relationships/slide" Target="slides/slide11.xml"/><Relationship Id="rId37" Type="http://schemas.openxmlformats.org/officeDocument/2006/relationships/font" Target="fonts/Merriweather-boldItalic.fntdata"/><Relationship Id="rId14" Type="http://schemas.openxmlformats.org/officeDocument/2006/relationships/slide" Target="slides/slide10.xml"/><Relationship Id="rId36" Type="http://schemas.openxmlformats.org/officeDocument/2006/relationships/font" Target="fonts/Merriweather-italic.fntdata"/><Relationship Id="rId17" Type="http://schemas.openxmlformats.org/officeDocument/2006/relationships/slide" Target="slides/slide13.xml"/><Relationship Id="rId39" Type="http://schemas.openxmlformats.org/officeDocument/2006/relationships/font" Target="fonts/DMSans-bold.fntdata"/><Relationship Id="rId16" Type="http://schemas.openxmlformats.org/officeDocument/2006/relationships/slide" Target="slides/slide12.xml"/><Relationship Id="rId38" Type="http://schemas.openxmlformats.org/officeDocument/2006/relationships/font" Target="fonts/DMSans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sp>
        <p:nvSpPr>
          <p:cNvPr id="146" name="Google Shape;1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bf125e827_1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6bf125e827_1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sp>
        <p:nvSpPr>
          <p:cNvPr id="259" name="Google Shape;259;g6bf125e827_1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bf125e827_1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bf125e827_1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Qian</a:t>
            </a:r>
            <a:endParaRPr/>
          </a:p>
        </p:txBody>
      </p:sp>
      <p:sp>
        <p:nvSpPr>
          <p:cNvPr id="279" name="Google Shape;279;g6bf125e827_1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bf125e827_1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bf125e827_1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Qian</a:t>
            </a:r>
            <a:endParaRPr/>
          </a:p>
        </p:txBody>
      </p:sp>
      <p:sp>
        <p:nvSpPr>
          <p:cNvPr id="292" name="Google Shape;292;g6bf125e827_1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bf47da249_3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6bf47da249_3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sp>
        <p:nvSpPr>
          <p:cNvPr id="300" name="Google Shape;300;g6bf47da249_3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bf47da249_3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bf47da249_3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6bf47da249_3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bf47da249_3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bf47da249_3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6bf47da249_3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bf125e827_1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6bf125e827_1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sp>
        <p:nvSpPr>
          <p:cNvPr id="336" name="Google Shape;336;g6bf125e827_1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bf125e827_1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bf125e827_1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dawei</a:t>
            </a:r>
            <a:endParaRPr/>
          </a:p>
        </p:txBody>
      </p:sp>
      <p:sp>
        <p:nvSpPr>
          <p:cNvPr id="356" name="Google Shape;356;g6bf125e827_1_1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bf47da249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bf47da249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dawei</a:t>
            </a:r>
            <a:endParaRPr/>
          </a:p>
        </p:txBody>
      </p:sp>
      <p:sp>
        <p:nvSpPr>
          <p:cNvPr id="366" name="Google Shape;366;g6bf47da249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bf125e827_1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bf125e827_1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dawei</a:t>
            </a:r>
            <a:endParaRPr/>
          </a:p>
        </p:txBody>
      </p:sp>
      <p:sp>
        <p:nvSpPr>
          <p:cNvPr id="374" name="Google Shape;374;g6bf125e827_1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bf125e827_1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6bf125e827_1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Hui</a:t>
            </a:r>
            <a:endParaRPr/>
          </a:p>
        </p:txBody>
      </p:sp>
      <p:sp>
        <p:nvSpPr>
          <p:cNvPr id="383" name="Google Shape;383;g6bf125e827_1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bf125e827_1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bf125e827_1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20 positive </a:t>
            </a:r>
            <a:endParaRPr/>
          </a:p>
        </p:txBody>
      </p:sp>
      <p:sp>
        <p:nvSpPr>
          <p:cNvPr id="403" name="Google Shape;403;g6bf125e827_1_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bf125e827_1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bf125e827_1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6bf125e827_1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6bf125e827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6bf125e827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6bf125e827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bf125e827_1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6bf125e827_1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6bf125e827_1_2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bf125e82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bf125e82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Qian</a:t>
            </a:r>
            <a:endParaRPr/>
          </a:p>
        </p:txBody>
      </p:sp>
      <p:sp>
        <p:nvSpPr>
          <p:cNvPr id="180" name="Google Shape;180;g6bf125e827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bf125e827_1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bf125e827_1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Qian</a:t>
            </a:r>
            <a:endParaRPr/>
          </a:p>
        </p:txBody>
      </p:sp>
      <p:sp>
        <p:nvSpPr>
          <p:cNvPr id="187" name="Google Shape;187;g6bf125e827_1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bf125e82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6bf125e82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datui</a:t>
            </a:r>
            <a:endParaRPr/>
          </a:p>
        </p:txBody>
      </p:sp>
      <p:sp>
        <p:nvSpPr>
          <p:cNvPr id="195" name="Google Shape;195;g6bf125e82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bf125e827_1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bf125e827_1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6bf125e827_1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bf125e827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6bf125e827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sp>
        <p:nvSpPr>
          <p:cNvPr id="222" name="Google Shape;222;g6bf125e827_1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bf125e827_1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bf125e827_1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datui</a:t>
            </a:r>
            <a:endParaRPr/>
          </a:p>
        </p:txBody>
      </p:sp>
      <p:sp>
        <p:nvSpPr>
          <p:cNvPr id="242" name="Google Shape;242;g6bf125e827_1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bf125e827_1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bf125e827_1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datui</a:t>
            </a:r>
            <a:endParaRPr/>
          </a:p>
        </p:txBody>
      </p:sp>
      <p:sp>
        <p:nvSpPr>
          <p:cNvPr id="250" name="Google Shape;250;g6bf125e827_1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1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8" name="Google Shape;28;p11"/>
            <p:cNvSpPr/>
            <p:nvPr/>
          </p:nvSpPr>
          <p:spPr>
            <a:xfrm>
              <a:off x="0" y="-7862"/>
              <a:ext cx="863600" cy="5698067"/>
            </a:xfrm>
            <a:custGeom>
              <a:rect b="b" l="l" r="r" t="t"/>
              <a:pathLst>
                <a:path extrusionOk="0" h="5698067" w="86360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9" name="Google Shape;29;p1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" name="Google Shape;30;p1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" name="Google Shape;31;p1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32" name="Google Shape;32;p1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3" name="Google Shape;33;p1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7C926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1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9263">
                <a:alpha val="49803"/>
              </a:srgbClr>
            </a:solidFill>
            <a:ln>
              <a:noFill/>
            </a:ln>
          </p:spPr>
        </p:sp>
        <p:sp>
          <p:nvSpPr>
            <p:cNvPr id="35" name="Google Shape;35;p1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6" name="Google Shape;36;p1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7E0E">
                <a:alpha val="80000"/>
              </a:srgbClr>
            </a:solidFill>
            <a:ln>
              <a:noFill/>
            </a:ln>
          </p:spPr>
        </p:sp>
        <p:sp>
          <p:nvSpPr>
            <p:cNvPr id="37" name="Google Shape;37;p1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7C926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11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1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21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C8D2BC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C8D2BC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Name Card">
  <p:cSld name="Quote 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C8D2BC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C8D2BC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ue or False">
  <p:cSld name="True or False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7" name="Google Shape;67;p15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4" name="Google Shape;84;p1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1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1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" name="Google Shape;13;p10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4" name="Google Shape;14;p10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7C926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0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9263">
                <a:alpha val="49803"/>
              </a:srgbClr>
            </a:solidFill>
            <a:ln>
              <a:noFill/>
            </a:ln>
          </p:spPr>
        </p:sp>
        <p:sp>
          <p:nvSpPr>
            <p:cNvPr id="17" name="Google Shape;17;p10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8" name="Google Shape;18;p10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7E0E">
                <a:alpha val="80000"/>
              </a:srgbClr>
            </a:solidFill>
            <a:ln>
              <a:noFill/>
            </a:ln>
          </p:spPr>
        </p:sp>
        <p:sp>
          <p:nvSpPr>
            <p:cNvPr id="19" name="Google Shape;19;p1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7C926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0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1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" name="Google Shape;23;p1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" name="Google Shape;25;p1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2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92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9" name="Google Shape;149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0" name="Google Shape;150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1" name="Google Shape;151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2" name="Google Shape;152;p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53" name="Google Shape;153;p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4" name="Google Shape;154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7C926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9263">
                <a:alpha val="49803"/>
              </a:srgbClr>
            </a:solidFill>
            <a:ln>
              <a:noFill/>
            </a:ln>
          </p:spPr>
        </p:sp>
        <p:sp>
          <p:nvSpPr>
            <p:cNvPr id="156" name="Google Shape;156;p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57" name="Google Shape;157;p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7E0E">
                <a:alpha val="80000"/>
              </a:srgbClr>
            </a:solidFill>
            <a:ln>
              <a:noFill/>
            </a:ln>
          </p:spPr>
        </p:sp>
        <p:sp>
          <p:nvSpPr>
            <p:cNvPr id="158" name="Google Shape;158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7C926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"/>
          <p:cNvSpPr txBox="1"/>
          <p:nvPr>
            <p:ph type="ctrTitle"/>
          </p:nvPr>
        </p:nvSpPr>
        <p:spPr>
          <a:xfrm>
            <a:off x="689524" y="1849511"/>
            <a:ext cx="10553100" cy="261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Trebuchet MS"/>
              <a:buNone/>
            </a:pPr>
            <a:r>
              <a:rPr b="1" lang="en-US" sz="7200">
                <a:solidFill>
                  <a:srgbClr val="FFFFFF"/>
                </a:solidFill>
              </a:rPr>
              <a:t>Sentiment Analysis </a:t>
            </a:r>
            <a:endParaRPr b="1" sz="7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Trebuchet MS"/>
              <a:buNone/>
            </a:pPr>
            <a:r>
              <a:rPr b="1" lang="en-US" sz="7200">
                <a:solidFill>
                  <a:srgbClr val="FFFFFF"/>
                </a:solidFill>
              </a:rPr>
              <a:t>on </a:t>
            </a:r>
            <a:r>
              <a:rPr b="1" lang="en-US" sz="7200">
                <a:solidFill>
                  <a:srgbClr val="CC0000"/>
                </a:solidFill>
              </a:rPr>
              <a:t>Yelp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61" name="Google Shape;161;p1"/>
          <p:cNvSpPr/>
          <p:nvPr/>
        </p:nvSpPr>
        <p:spPr>
          <a:xfrm>
            <a:off x="1988900" y="1412025"/>
            <a:ext cx="2862774" cy="7110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2CC"/>
                </a:solidFill>
                <a:latin typeface="Arial"/>
              </a:rPr>
              <a:t>IST664</a:t>
            </a:r>
          </a:p>
        </p:txBody>
      </p:sp>
      <p:sp>
        <p:nvSpPr>
          <p:cNvPr id="162" name="Google Shape;162;p1"/>
          <p:cNvSpPr txBox="1"/>
          <p:nvPr/>
        </p:nvSpPr>
        <p:spPr>
          <a:xfrm>
            <a:off x="349875" y="6083600"/>
            <a:ext cx="10703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IST </a:t>
            </a:r>
            <a:r>
              <a:rPr b="1"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664 | Group 8</a:t>
            </a: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Liuqi Qian | Huiyu Li </a:t>
            </a:r>
            <a:r>
              <a:rPr b="1"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| Wenqing Ling | Dawei Guo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bf125e827_1_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92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62" name="Google Shape;262;g6bf125e827_1_66"/>
          <p:cNvGrpSpPr/>
          <p:nvPr/>
        </p:nvGrpSpPr>
        <p:grpSpPr>
          <a:xfrm>
            <a:off x="0" y="-8467"/>
            <a:ext cx="12192133" cy="6866580"/>
            <a:chOff x="0" y="-8467"/>
            <a:chExt cx="12192133" cy="6866580"/>
          </a:xfrm>
        </p:grpSpPr>
        <p:cxnSp>
          <p:nvCxnSpPr>
            <p:cNvPr id="263" name="Google Shape;263;g6bf125e827_1_66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4" name="Google Shape;264;g6bf125e827_1_66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5" name="Google Shape;265;g6bf125e827_1_66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90"/>
              </a:schemeClr>
            </a:solidFill>
            <a:ln>
              <a:noFill/>
            </a:ln>
          </p:spPr>
        </p:sp>
        <p:sp>
          <p:nvSpPr>
            <p:cNvPr id="266" name="Google Shape;266;g6bf125e827_1_66"/>
            <p:cNvSpPr/>
            <p:nvPr/>
          </p:nvSpPr>
          <p:spPr>
            <a:xfrm>
              <a:off x="9603442" y="-8467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67" name="Google Shape;267;g6bf125e827_1_66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rgbClr val="7C9263">
                <a:alpha val="6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g6bf125e827_1_66"/>
            <p:cNvSpPr/>
            <p:nvPr/>
          </p:nvSpPr>
          <p:spPr>
            <a:xfrm>
              <a:off x="9334500" y="-8467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9263">
                <a:alpha val="49800"/>
              </a:srgbClr>
            </a:solidFill>
            <a:ln>
              <a:noFill/>
            </a:ln>
          </p:spPr>
        </p:sp>
        <p:sp>
          <p:nvSpPr>
            <p:cNvPr id="269" name="Google Shape;269;g6bf125e827_1_66"/>
            <p:cNvSpPr/>
            <p:nvPr/>
          </p:nvSpPr>
          <p:spPr>
            <a:xfrm>
              <a:off x="10898730" y="-8467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0"/>
              </a:schemeClr>
            </a:solidFill>
            <a:ln>
              <a:noFill/>
            </a:ln>
          </p:spPr>
        </p:sp>
        <p:sp>
          <p:nvSpPr>
            <p:cNvPr id="270" name="Google Shape;270;g6bf125e827_1_66"/>
            <p:cNvSpPr/>
            <p:nvPr/>
          </p:nvSpPr>
          <p:spPr>
            <a:xfrm>
              <a:off x="10938999" y="-8467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7E0E">
                <a:alpha val="80000"/>
              </a:srgbClr>
            </a:solidFill>
            <a:ln>
              <a:noFill/>
            </a:ln>
          </p:spPr>
        </p:sp>
        <p:sp>
          <p:nvSpPr>
            <p:cNvPr id="271" name="Google Shape;271;g6bf125e827_1_66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rgbClr val="7C9263">
                <a:alpha val="6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g6bf125e827_1_66"/>
            <p:cNvSpPr/>
            <p:nvPr/>
          </p:nvSpPr>
          <p:spPr>
            <a:xfrm>
              <a:off x="0" y="4013200"/>
              <a:ext cx="448800" cy="28449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g6bf125e827_1_66"/>
          <p:cNvSpPr txBox="1"/>
          <p:nvPr>
            <p:ph type="ctrTitle"/>
          </p:nvPr>
        </p:nvSpPr>
        <p:spPr>
          <a:xfrm>
            <a:off x="1623300" y="2107775"/>
            <a:ext cx="97491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Trebuchet MS"/>
              <a:buNone/>
            </a:pPr>
            <a:r>
              <a:rPr b="1" lang="en-US" sz="7200">
                <a:solidFill>
                  <a:srgbClr val="FFFFFF"/>
                </a:solidFill>
              </a:rPr>
              <a:t>Data Cleaning and Prep Needed</a:t>
            </a:r>
            <a:endParaRPr b="1" sz="7200">
              <a:solidFill>
                <a:srgbClr val="FFFFFF"/>
              </a:solidFill>
            </a:endParaRPr>
          </a:p>
        </p:txBody>
      </p:sp>
      <p:sp>
        <p:nvSpPr>
          <p:cNvPr id="274" name="Google Shape;274;g6bf125e827_1_66"/>
          <p:cNvSpPr/>
          <p:nvPr/>
        </p:nvSpPr>
        <p:spPr>
          <a:xfrm>
            <a:off x="1623300" y="575675"/>
            <a:ext cx="1805700" cy="1787400"/>
          </a:xfrm>
          <a:prstGeom prst="ellipse">
            <a:avLst/>
          </a:prstGeom>
          <a:gradFill>
            <a:gsLst>
              <a:gs pos="0">
                <a:srgbClr val="F7C285"/>
              </a:gs>
              <a:gs pos="100000">
                <a:srgbClr val="E1841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6bf125e827_1_66"/>
          <p:cNvSpPr txBox="1"/>
          <p:nvPr/>
        </p:nvSpPr>
        <p:spPr>
          <a:xfrm>
            <a:off x="1094400" y="824025"/>
            <a:ext cx="2863500" cy="18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bf125e827_1_147"/>
          <p:cNvSpPr txBox="1"/>
          <p:nvPr>
            <p:ph type="ctrTitle"/>
          </p:nvPr>
        </p:nvSpPr>
        <p:spPr>
          <a:xfrm>
            <a:off x="1582250" y="192524"/>
            <a:ext cx="7767000" cy="88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A84F"/>
                </a:solidFill>
              </a:rPr>
              <a:t>Data Cleaning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282" name="Google Shape;282;g6bf125e827_1_147"/>
          <p:cNvSpPr txBox="1"/>
          <p:nvPr>
            <p:ph idx="1" type="subTitle"/>
          </p:nvPr>
        </p:nvSpPr>
        <p:spPr>
          <a:xfrm>
            <a:off x="5776050" y="5109100"/>
            <a:ext cx="3832500" cy="326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"i'm new location brand i've time i've least dino location location unique ambiance service food always star!who would think best bbq upstate ny"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6bf125e827_1_147"/>
          <p:cNvSpPr/>
          <p:nvPr/>
        </p:nvSpPr>
        <p:spPr>
          <a:xfrm rot="10800000">
            <a:off x="5813700" y="5109100"/>
            <a:ext cx="3757200" cy="1263300"/>
          </a:xfrm>
          <a:prstGeom prst="rect">
            <a:avLst/>
          </a:prstGeom>
          <a:noFill/>
          <a:ln cap="flat" cmpd="sng" w="7620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4" name="Google Shape;284;g6bf125e827_1_147"/>
          <p:cNvCxnSpPr/>
          <p:nvPr/>
        </p:nvCxnSpPr>
        <p:spPr>
          <a:xfrm flipH="1" rot="-5400000">
            <a:off x="5265300" y="5192500"/>
            <a:ext cx="300" cy="10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5" name="Google Shape;285;g6bf125e827_1_147"/>
          <p:cNvSpPr/>
          <p:nvPr/>
        </p:nvSpPr>
        <p:spPr>
          <a:xfrm>
            <a:off x="779625" y="4801300"/>
            <a:ext cx="3832500" cy="1740600"/>
          </a:xfrm>
          <a:prstGeom prst="rect">
            <a:avLst/>
          </a:prstGeom>
          <a:noFill/>
          <a:ln cap="flat" cmpd="sng" w="7620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6bf125e827_1_147"/>
          <p:cNvSpPr txBox="1"/>
          <p:nvPr/>
        </p:nvSpPr>
        <p:spPr>
          <a:xfrm>
            <a:off x="822100" y="4801300"/>
            <a:ext cx="37899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"I'm not new to this location or the brand! I've been here 4x times and I've been to at least 3 Dino locations. Each location has their own unique ambiance - service and food is always 5 star!Who would have thought some of the best BBQ is in upstate NY."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87" name="Google Shape;287;g6bf125e827_1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525" y="1094350"/>
            <a:ext cx="6592052" cy="30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6bf125e827_1_147"/>
          <p:cNvSpPr txBox="1"/>
          <p:nvPr/>
        </p:nvSpPr>
        <p:spPr>
          <a:xfrm>
            <a:off x="601900" y="1185550"/>
            <a:ext cx="40101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Trebuchet MS"/>
                <a:ea typeface="Trebuchet MS"/>
                <a:cs typeface="Trebuchet MS"/>
                <a:sym typeface="Trebuchet MS"/>
              </a:rPr>
              <a:t>Cleaning methods:</a:t>
            </a:r>
            <a:endParaRPr b="1"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rabicPeriod"/>
            </a:pPr>
            <a:r>
              <a:rPr b="1" lang="en-US" sz="1600">
                <a:latin typeface="Trebuchet MS"/>
                <a:ea typeface="Trebuchet MS"/>
                <a:cs typeface="Trebuchet MS"/>
                <a:sym typeface="Trebuchet MS"/>
              </a:rPr>
              <a:t>lower text</a:t>
            </a:r>
            <a:endParaRPr b="1"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rabicPeriod"/>
            </a:pPr>
            <a:r>
              <a:rPr b="1" lang="en-US" sz="1600">
                <a:latin typeface="Trebuchet MS"/>
                <a:ea typeface="Trebuchet MS"/>
                <a:cs typeface="Trebuchet MS"/>
                <a:sym typeface="Trebuchet MS"/>
              </a:rPr>
              <a:t>tokenize text </a:t>
            </a:r>
            <a:endParaRPr b="1"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rabicPeriod"/>
            </a:pPr>
            <a:r>
              <a:rPr b="1" lang="en-US" sz="1600">
                <a:latin typeface="Trebuchet MS"/>
                <a:ea typeface="Trebuchet MS"/>
                <a:cs typeface="Trebuchet MS"/>
                <a:sym typeface="Trebuchet MS"/>
              </a:rPr>
              <a:t>remove </a:t>
            </a:r>
            <a:r>
              <a:rPr b="1" lang="en-US" sz="1600">
                <a:latin typeface="Trebuchet MS"/>
                <a:ea typeface="Trebuchet MS"/>
                <a:cs typeface="Trebuchet MS"/>
                <a:sym typeface="Trebuchet MS"/>
              </a:rPr>
              <a:t>punctuation</a:t>
            </a:r>
            <a:endParaRPr b="1"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rabicPeriod"/>
            </a:pPr>
            <a:r>
              <a:rPr b="1" lang="en-US" sz="1600">
                <a:latin typeface="Trebuchet MS"/>
                <a:ea typeface="Trebuchet MS"/>
                <a:cs typeface="Trebuchet MS"/>
                <a:sym typeface="Trebuchet MS"/>
              </a:rPr>
              <a:t>remove words that contain numbers</a:t>
            </a:r>
            <a:endParaRPr b="1"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rabicPeriod"/>
            </a:pPr>
            <a:r>
              <a:rPr b="1" lang="en-US" sz="1600">
                <a:latin typeface="Trebuchet MS"/>
                <a:ea typeface="Trebuchet MS"/>
                <a:cs typeface="Trebuchet MS"/>
                <a:sym typeface="Trebuchet MS"/>
              </a:rPr>
              <a:t>remove stop words</a:t>
            </a:r>
            <a:endParaRPr b="1"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rabicPeriod"/>
            </a:pPr>
            <a:r>
              <a:rPr b="1" lang="en-US" sz="1600">
                <a:latin typeface="Trebuchet MS"/>
                <a:ea typeface="Trebuchet MS"/>
                <a:cs typeface="Trebuchet MS"/>
                <a:sym typeface="Trebuchet MS"/>
              </a:rPr>
              <a:t>remove empty tokens</a:t>
            </a:r>
            <a:endParaRPr b="1"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rabicPeriod"/>
            </a:pPr>
            <a:r>
              <a:rPr b="1" lang="en-US" sz="1600">
                <a:latin typeface="Trebuchet MS"/>
                <a:ea typeface="Trebuchet MS"/>
                <a:cs typeface="Trebuchet MS"/>
                <a:sym typeface="Trebuchet MS"/>
              </a:rPr>
              <a:t>pos tag text</a:t>
            </a:r>
            <a:endParaRPr b="1"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rabicPeriod"/>
            </a:pPr>
            <a:r>
              <a:rPr b="1" lang="en-US" sz="1600">
                <a:latin typeface="Trebuchet MS"/>
                <a:ea typeface="Trebuchet MS"/>
                <a:cs typeface="Trebuchet MS"/>
                <a:sym typeface="Trebuchet MS"/>
              </a:rPr>
              <a:t>lemmatize text </a:t>
            </a:r>
            <a:endParaRPr b="1"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rabicPeriod"/>
            </a:pPr>
            <a:r>
              <a:rPr b="1" lang="en-US" sz="1600">
                <a:latin typeface="Trebuchet MS"/>
                <a:ea typeface="Trebuchet MS"/>
                <a:cs typeface="Trebuchet MS"/>
                <a:sym typeface="Trebuchet MS"/>
              </a:rPr>
              <a:t>remove words with only one letter</a:t>
            </a:r>
            <a:endParaRPr b="1"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f125e827_1_153"/>
          <p:cNvSpPr txBox="1"/>
          <p:nvPr>
            <p:ph type="ctrTitle"/>
          </p:nvPr>
        </p:nvSpPr>
        <p:spPr>
          <a:xfrm>
            <a:off x="1561800" y="167177"/>
            <a:ext cx="7767000" cy="1190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A84F"/>
                </a:solidFill>
              </a:rPr>
              <a:t>Prep Needed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295" name="Google Shape;295;g6bf125e827_1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184" y="4050925"/>
            <a:ext cx="8053943" cy="262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6bf125e827_1_153"/>
          <p:cNvSpPr txBox="1"/>
          <p:nvPr>
            <p:ph idx="1" type="subTitle"/>
          </p:nvPr>
        </p:nvSpPr>
        <p:spPr>
          <a:xfrm>
            <a:off x="923175" y="1611188"/>
            <a:ext cx="8556900" cy="218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tagged the reviews by the rating from 1 to 5 stars.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reviews with rating under 2 be tagged as </a:t>
            </a:r>
            <a:r>
              <a:rPr b="1" lang="en-US"/>
              <a:t>Bad Reviews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reviews with rating between 2 and 4 be tagged as </a:t>
            </a:r>
            <a:r>
              <a:rPr b="1" lang="en-US"/>
              <a:t>Neutral Reviews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reviews with rating greater than 4 be tagged as </a:t>
            </a:r>
            <a:r>
              <a:rPr b="1" lang="en-US"/>
              <a:t>Good Reviews</a:t>
            </a:r>
            <a:r>
              <a:rPr lang="en-US"/>
              <a:t>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bf47da249_3_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92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03" name="Google Shape;303;g6bf47da249_3_13"/>
          <p:cNvGrpSpPr/>
          <p:nvPr/>
        </p:nvGrpSpPr>
        <p:grpSpPr>
          <a:xfrm>
            <a:off x="0" y="-8467"/>
            <a:ext cx="12192133" cy="6866580"/>
            <a:chOff x="0" y="-8467"/>
            <a:chExt cx="12192133" cy="6866580"/>
          </a:xfrm>
        </p:grpSpPr>
        <p:cxnSp>
          <p:nvCxnSpPr>
            <p:cNvPr id="304" name="Google Shape;304;g6bf47da249_3_13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5" name="Google Shape;305;g6bf47da249_3_13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6" name="Google Shape;306;g6bf47da249_3_13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90"/>
              </a:schemeClr>
            </a:solidFill>
            <a:ln>
              <a:noFill/>
            </a:ln>
          </p:spPr>
        </p:sp>
        <p:sp>
          <p:nvSpPr>
            <p:cNvPr id="307" name="Google Shape;307;g6bf47da249_3_13"/>
            <p:cNvSpPr/>
            <p:nvPr/>
          </p:nvSpPr>
          <p:spPr>
            <a:xfrm>
              <a:off x="9603442" y="-8467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08" name="Google Shape;308;g6bf47da249_3_13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rgbClr val="7C9263">
                <a:alpha val="6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g6bf47da249_3_13"/>
            <p:cNvSpPr/>
            <p:nvPr/>
          </p:nvSpPr>
          <p:spPr>
            <a:xfrm>
              <a:off x="9334500" y="-8467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9263">
                <a:alpha val="49800"/>
              </a:srgbClr>
            </a:solidFill>
            <a:ln>
              <a:noFill/>
            </a:ln>
          </p:spPr>
        </p:sp>
        <p:sp>
          <p:nvSpPr>
            <p:cNvPr id="310" name="Google Shape;310;g6bf47da249_3_13"/>
            <p:cNvSpPr/>
            <p:nvPr/>
          </p:nvSpPr>
          <p:spPr>
            <a:xfrm>
              <a:off x="10898730" y="-8467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0"/>
              </a:schemeClr>
            </a:solidFill>
            <a:ln>
              <a:noFill/>
            </a:ln>
          </p:spPr>
        </p:sp>
        <p:sp>
          <p:nvSpPr>
            <p:cNvPr id="311" name="Google Shape;311;g6bf47da249_3_13"/>
            <p:cNvSpPr/>
            <p:nvPr/>
          </p:nvSpPr>
          <p:spPr>
            <a:xfrm>
              <a:off x="10938999" y="-8467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7E0E">
                <a:alpha val="80000"/>
              </a:srgbClr>
            </a:solidFill>
            <a:ln>
              <a:noFill/>
            </a:ln>
          </p:spPr>
        </p:sp>
        <p:sp>
          <p:nvSpPr>
            <p:cNvPr id="312" name="Google Shape;312;g6bf47da249_3_13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rgbClr val="7C9263">
                <a:alpha val="6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g6bf47da249_3_13"/>
            <p:cNvSpPr/>
            <p:nvPr/>
          </p:nvSpPr>
          <p:spPr>
            <a:xfrm>
              <a:off x="0" y="4013200"/>
              <a:ext cx="448800" cy="28449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g6bf47da249_3_13"/>
          <p:cNvSpPr txBox="1"/>
          <p:nvPr>
            <p:ph type="ctrTitle"/>
          </p:nvPr>
        </p:nvSpPr>
        <p:spPr>
          <a:xfrm>
            <a:off x="1623300" y="1113500"/>
            <a:ext cx="97491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Trebuchet MS"/>
              <a:buNone/>
            </a:pPr>
            <a:r>
              <a:rPr b="1" lang="en-US" sz="7200">
                <a:solidFill>
                  <a:srgbClr val="FFFFFF"/>
                </a:solidFill>
              </a:rPr>
              <a:t>Data Transformation</a:t>
            </a:r>
            <a:endParaRPr b="1" sz="7200">
              <a:solidFill>
                <a:srgbClr val="FFFFFF"/>
              </a:solidFill>
            </a:endParaRPr>
          </a:p>
        </p:txBody>
      </p:sp>
      <p:sp>
        <p:nvSpPr>
          <p:cNvPr id="315" name="Google Shape;315;g6bf47da249_3_13"/>
          <p:cNvSpPr/>
          <p:nvPr/>
        </p:nvSpPr>
        <p:spPr>
          <a:xfrm>
            <a:off x="1623300" y="575675"/>
            <a:ext cx="1805700" cy="1787400"/>
          </a:xfrm>
          <a:prstGeom prst="ellipse">
            <a:avLst/>
          </a:prstGeom>
          <a:gradFill>
            <a:gsLst>
              <a:gs pos="0">
                <a:srgbClr val="F7C285"/>
              </a:gs>
              <a:gs pos="100000">
                <a:srgbClr val="E1841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6bf47da249_3_13"/>
          <p:cNvSpPr txBox="1"/>
          <p:nvPr/>
        </p:nvSpPr>
        <p:spPr>
          <a:xfrm>
            <a:off x="1094400" y="824025"/>
            <a:ext cx="2863500" cy="18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bf47da249_3_32"/>
          <p:cNvSpPr txBox="1"/>
          <p:nvPr>
            <p:ph type="ctrTitle"/>
          </p:nvPr>
        </p:nvSpPr>
        <p:spPr>
          <a:xfrm>
            <a:off x="912576" y="58425"/>
            <a:ext cx="9172800" cy="1646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</a:t>
            </a:r>
            <a:r>
              <a:rPr lang="en-US"/>
              <a:t>Sentiment Scores</a:t>
            </a:r>
            <a:endParaRPr/>
          </a:p>
        </p:txBody>
      </p:sp>
      <p:sp>
        <p:nvSpPr>
          <p:cNvPr id="323" name="Google Shape;323;g6bf47da249_3_32"/>
          <p:cNvSpPr txBox="1"/>
          <p:nvPr>
            <p:ph idx="1" type="subTitle"/>
          </p:nvPr>
        </p:nvSpPr>
        <p:spPr>
          <a:xfrm>
            <a:off x="625925" y="1832025"/>
            <a:ext cx="7506000" cy="109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We use Vader, which is a part of the NLTK module designed for sentiment analysis. Vader uses a lexicon of words to find which ones are positives or negatives.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24" name="Google Shape;324;g6bf47da249_3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1777" y="3682600"/>
            <a:ext cx="5128824" cy="26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6bf47da249_3_32"/>
          <p:cNvSpPr txBox="1"/>
          <p:nvPr/>
        </p:nvSpPr>
        <p:spPr>
          <a:xfrm>
            <a:off x="625925" y="2928825"/>
            <a:ext cx="5265900" cy="26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74930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b="1"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neu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 a neutrality score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b="1"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pos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 a positivity score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b="1"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neg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 a negativity score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b="1"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compound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 an overall score that summarizes the previous scores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bf47da249_3_45"/>
          <p:cNvSpPr txBox="1"/>
          <p:nvPr>
            <p:ph type="ctrTitle"/>
          </p:nvPr>
        </p:nvSpPr>
        <p:spPr>
          <a:xfrm>
            <a:off x="912575" y="817425"/>
            <a:ext cx="8960400" cy="122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</a:t>
            </a:r>
            <a:r>
              <a:rPr lang="en-US"/>
              <a:t> Other Transformations</a:t>
            </a:r>
            <a:endParaRPr/>
          </a:p>
        </p:txBody>
      </p:sp>
      <p:sp>
        <p:nvSpPr>
          <p:cNvPr id="332" name="Google Shape;332;g6bf47da249_3_45"/>
          <p:cNvSpPr txBox="1"/>
          <p:nvPr/>
        </p:nvSpPr>
        <p:spPr>
          <a:xfrm>
            <a:off x="1496475" y="2336800"/>
            <a:ext cx="5955900" cy="3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Next, we add some other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transformations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for every review: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number of characters in the review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number of words in the review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we created 5 vector for each review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●"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Add the TF-IDF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bf125e827_1_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92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39" name="Google Shape;339;g6bf125e827_1_85"/>
          <p:cNvGrpSpPr/>
          <p:nvPr/>
        </p:nvGrpSpPr>
        <p:grpSpPr>
          <a:xfrm>
            <a:off x="0" y="-8467"/>
            <a:ext cx="12192133" cy="6866580"/>
            <a:chOff x="0" y="-8467"/>
            <a:chExt cx="12192133" cy="6866580"/>
          </a:xfrm>
        </p:grpSpPr>
        <p:cxnSp>
          <p:nvCxnSpPr>
            <p:cNvPr id="340" name="Google Shape;340;g6bf125e827_1_85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1" name="Google Shape;341;g6bf125e827_1_85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2" name="Google Shape;342;g6bf125e827_1_85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90"/>
              </a:schemeClr>
            </a:solidFill>
            <a:ln>
              <a:noFill/>
            </a:ln>
          </p:spPr>
        </p:sp>
        <p:sp>
          <p:nvSpPr>
            <p:cNvPr id="343" name="Google Shape;343;g6bf125e827_1_85"/>
            <p:cNvSpPr/>
            <p:nvPr/>
          </p:nvSpPr>
          <p:spPr>
            <a:xfrm>
              <a:off x="9603442" y="-8467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44" name="Google Shape;344;g6bf125e827_1_85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rgbClr val="7C9263">
                <a:alpha val="6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g6bf125e827_1_85"/>
            <p:cNvSpPr/>
            <p:nvPr/>
          </p:nvSpPr>
          <p:spPr>
            <a:xfrm>
              <a:off x="9334500" y="-8467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9263">
                <a:alpha val="49800"/>
              </a:srgbClr>
            </a:solidFill>
            <a:ln>
              <a:noFill/>
            </a:ln>
          </p:spPr>
        </p:sp>
        <p:sp>
          <p:nvSpPr>
            <p:cNvPr id="346" name="Google Shape;346;g6bf125e827_1_85"/>
            <p:cNvSpPr/>
            <p:nvPr/>
          </p:nvSpPr>
          <p:spPr>
            <a:xfrm>
              <a:off x="10898730" y="-8467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0"/>
              </a:schemeClr>
            </a:solidFill>
            <a:ln>
              <a:noFill/>
            </a:ln>
          </p:spPr>
        </p:sp>
        <p:sp>
          <p:nvSpPr>
            <p:cNvPr id="347" name="Google Shape;347;g6bf125e827_1_85"/>
            <p:cNvSpPr/>
            <p:nvPr/>
          </p:nvSpPr>
          <p:spPr>
            <a:xfrm>
              <a:off x="10938999" y="-8467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7E0E">
                <a:alpha val="80000"/>
              </a:srgbClr>
            </a:solidFill>
            <a:ln>
              <a:noFill/>
            </a:ln>
          </p:spPr>
        </p:sp>
        <p:sp>
          <p:nvSpPr>
            <p:cNvPr id="348" name="Google Shape;348;g6bf125e827_1_85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rgbClr val="7C9263">
                <a:alpha val="6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g6bf125e827_1_85"/>
            <p:cNvSpPr/>
            <p:nvPr/>
          </p:nvSpPr>
          <p:spPr>
            <a:xfrm>
              <a:off x="0" y="4013200"/>
              <a:ext cx="448800" cy="28449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g6bf125e827_1_85"/>
          <p:cNvSpPr txBox="1"/>
          <p:nvPr>
            <p:ph type="ctrTitle"/>
          </p:nvPr>
        </p:nvSpPr>
        <p:spPr>
          <a:xfrm>
            <a:off x="1623300" y="2107775"/>
            <a:ext cx="97491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Trebuchet MS"/>
              <a:buNone/>
            </a:pPr>
            <a:r>
              <a:rPr b="1" lang="en-US" sz="7200">
                <a:solidFill>
                  <a:srgbClr val="FFFFFF"/>
                </a:solidFill>
              </a:rPr>
              <a:t>Model Built and Tested</a:t>
            </a:r>
            <a:endParaRPr b="1" sz="7200">
              <a:solidFill>
                <a:srgbClr val="FFFFFF"/>
              </a:solidFill>
            </a:endParaRPr>
          </a:p>
        </p:txBody>
      </p:sp>
      <p:sp>
        <p:nvSpPr>
          <p:cNvPr id="351" name="Google Shape;351;g6bf125e827_1_85"/>
          <p:cNvSpPr/>
          <p:nvPr/>
        </p:nvSpPr>
        <p:spPr>
          <a:xfrm>
            <a:off x="1623300" y="575675"/>
            <a:ext cx="1805700" cy="1787400"/>
          </a:xfrm>
          <a:prstGeom prst="ellipse">
            <a:avLst/>
          </a:prstGeom>
          <a:gradFill>
            <a:gsLst>
              <a:gs pos="0">
                <a:srgbClr val="F7C285"/>
              </a:gs>
              <a:gs pos="100000">
                <a:srgbClr val="E1841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6bf125e827_1_85"/>
          <p:cNvSpPr txBox="1"/>
          <p:nvPr/>
        </p:nvSpPr>
        <p:spPr>
          <a:xfrm>
            <a:off x="1094400" y="824025"/>
            <a:ext cx="2863500" cy="18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bf125e827_1_159"/>
          <p:cNvSpPr txBox="1"/>
          <p:nvPr>
            <p:ph type="ctrTitle"/>
          </p:nvPr>
        </p:nvSpPr>
        <p:spPr>
          <a:xfrm>
            <a:off x="641125" y="269725"/>
            <a:ext cx="9720300" cy="1735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</a:rPr>
              <a:t>Build Random Forest Model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359" name="Google Shape;359;g6bf125e827_1_159"/>
          <p:cNvSpPr txBox="1"/>
          <p:nvPr/>
        </p:nvSpPr>
        <p:spPr>
          <a:xfrm>
            <a:off x="488325" y="2004925"/>
            <a:ext cx="68898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rebuchet MS"/>
                <a:ea typeface="Trebuchet MS"/>
                <a:cs typeface="Trebuchet MS"/>
                <a:sym typeface="Trebuchet MS"/>
              </a:rPr>
              <a:t>Use RandomForestClassifier from sklean to predict whether review is bad.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0" name="Google Shape;360;g6bf125e827_1_159"/>
          <p:cNvSpPr txBox="1"/>
          <p:nvPr>
            <p:ph idx="4294967295" type="body"/>
          </p:nvPr>
        </p:nvSpPr>
        <p:spPr>
          <a:xfrm>
            <a:off x="488325" y="2930863"/>
            <a:ext cx="6036300" cy="156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b="1" lang="en-US" sz="2500"/>
              <a:t>Features importance</a:t>
            </a:r>
            <a:endParaRPr b="1" sz="25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/>
              <a:t>The image showed features importance in decreasing orders. </a:t>
            </a:r>
            <a:endParaRPr sz="2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61" name="Google Shape;361;g6bf125e827_1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6950" y="1187675"/>
            <a:ext cx="2462075" cy="542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6bf125e827_1_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27" y="4570900"/>
            <a:ext cx="7980827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bf47da249_0_3"/>
          <p:cNvSpPr txBox="1"/>
          <p:nvPr>
            <p:ph type="title"/>
          </p:nvPr>
        </p:nvSpPr>
        <p:spPr>
          <a:xfrm>
            <a:off x="677325" y="609600"/>
            <a:ext cx="83145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7C9263"/>
                </a:solidFill>
              </a:rPr>
              <a:t>Distribution of Reviews between different Review Types</a:t>
            </a:r>
            <a:endParaRPr sz="3000">
              <a:solidFill>
                <a:srgbClr val="7C9263"/>
              </a:solidFill>
            </a:endParaRPr>
          </a:p>
        </p:txBody>
      </p:sp>
      <p:sp>
        <p:nvSpPr>
          <p:cNvPr id="369" name="Google Shape;369;g6bf47da249_0_3"/>
          <p:cNvSpPr txBox="1"/>
          <p:nvPr>
            <p:ph idx="1" type="body"/>
          </p:nvPr>
        </p:nvSpPr>
        <p:spPr>
          <a:xfrm>
            <a:off x="6390875" y="1891775"/>
            <a:ext cx="3832500" cy="454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40"/>
              <a:buChar char="●"/>
            </a:pPr>
            <a:r>
              <a:rPr b="1" lang="en-US">
                <a:solidFill>
                  <a:srgbClr val="000000"/>
                </a:solidFill>
              </a:rPr>
              <a:t>Good reviews</a:t>
            </a:r>
            <a:r>
              <a:rPr lang="en-US">
                <a:solidFill>
                  <a:srgbClr val="000000"/>
                </a:solidFill>
              </a:rPr>
              <a:t>: curve of compound is at peak around 1.0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●"/>
            </a:pPr>
            <a:r>
              <a:rPr b="1" lang="en-US">
                <a:solidFill>
                  <a:schemeClr val="dk1"/>
                </a:solidFill>
              </a:rPr>
              <a:t>Neutral</a:t>
            </a:r>
            <a:r>
              <a:rPr b="1" lang="en-US">
                <a:solidFill>
                  <a:schemeClr val="dk1"/>
                </a:solidFill>
              </a:rPr>
              <a:t> reviews</a:t>
            </a:r>
            <a:r>
              <a:rPr lang="en-US">
                <a:solidFill>
                  <a:schemeClr val="dk1"/>
                </a:solidFill>
              </a:rPr>
              <a:t>: curve is much flatter than good reviews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●"/>
            </a:pPr>
            <a:r>
              <a:rPr b="1" lang="en-US">
                <a:solidFill>
                  <a:schemeClr val="dk1"/>
                </a:solidFill>
              </a:rPr>
              <a:t>Bad reviews</a:t>
            </a:r>
            <a:r>
              <a:rPr lang="en-US">
                <a:solidFill>
                  <a:schemeClr val="dk1"/>
                </a:solidFill>
              </a:rPr>
              <a:t>: curve is the flattest, and has a big proportion between -1.0 and -0.5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0" name="Google Shape;370;g6bf47da249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576" y="2352400"/>
            <a:ext cx="5266150" cy="36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bf125e827_1_165"/>
          <p:cNvSpPr txBox="1"/>
          <p:nvPr>
            <p:ph type="ctrTitle"/>
          </p:nvPr>
        </p:nvSpPr>
        <p:spPr>
          <a:xfrm>
            <a:off x="1674600" y="171402"/>
            <a:ext cx="7767000" cy="120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4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B45F06"/>
                </a:solidFill>
              </a:rPr>
              <a:t>AUC-</a:t>
            </a:r>
            <a:r>
              <a:rPr b="1" lang="en-US">
                <a:solidFill>
                  <a:srgbClr val="B45F06"/>
                </a:solidFill>
              </a:rPr>
              <a:t>ROC Curve</a:t>
            </a:r>
            <a:endParaRPr b="1">
              <a:solidFill>
                <a:srgbClr val="B45F06"/>
              </a:solidFill>
            </a:endParaRPr>
          </a:p>
        </p:txBody>
      </p:sp>
      <p:pic>
        <p:nvPicPr>
          <p:cNvPr id="377" name="Google Shape;377;g6bf125e827_1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675" y="2438625"/>
            <a:ext cx="6733301" cy="420830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6bf125e827_1_165"/>
          <p:cNvSpPr txBox="1"/>
          <p:nvPr/>
        </p:nvSpPr>
        <p:spPr>
          <a:xfrm>
            <a:off x="817450" y="1326975"/>
            <a:ext cx="68367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ROC is a probability curve and AUC represents degree or measure of separability.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Higher the AUC, better the model is at predicting 0 as 0 and 1 as 1.</a:t>
            </a:r>
            <a:endParaRPr/>
          </a:p>
        </p:txBody>
      </p:sp>
      <p:pic>
        <p:nvPicPr>
          <p:cNvPr id="379" name="Google Shape;379;g6bf125e827_1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925" y="4260750"/>
            <a:ext cx="2678325" cy="225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250" y="1750950"/>
            <a:ext cx="1645549" cy="1487677"/>
          </a:xfrm>
          <a:prstGeom prst="rect">
            <a:avLst/>
          </a:prstGeom>
          <a:noFill/>
          <a:ln cap="flat" cmpd="thinThick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85750" rotWithShape="0" algn="bl" dist="9525">
              <a:srgbClr val="010E1B">
                <a:alpha val="50000"/>
              </a:srgbClr>
            </a:outerShdw>
          </a:effectLst>
        </p:spPr>
      </p:pic>
      <p:sp>
        <p:nvSpPr>
          <p:cNvPr id="169" name="Google Shape;169;p2"/>
          <p:cNvSpPr txBox="1"/>
          <p:nvPr/>
        </p:nvSpPr>
        <p:spPr>
          <a:xfrm>
            <a:off x="5984625" y="3451575"/>
            <a:ext cx="192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Huiyu Li</a:t>
            </a:r>
            <a:endParaRPr b="1" sz="18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1384750" y="674850"/>
            <a:ext cx="52347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8  Members:</a:t>
            </a:r>
            <a:endParaRPr b="1" sz="4000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1991725" y="3451563"/>
            <a:ext cx="192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Liuqi Qian</a:t>
            </a:r>
            <a:endParaRPr b="1" sz="18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5913963" y="5919700"/>
            <a:ext cx="192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Wenqing Ling</a:t>
            </a:r>
            <a:endParaRPr b="1" sz="18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3" name="Google Shape;17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1725" y="1672013"/>
            <a:ext cx="1645551" cy="164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247" y="4195250"/>
            <a:ext cx="1645550" cy="16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5675" y="4179775"/>
            <a:ext cx="1645549" cy="164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"/>
          <p:cNvSpPr txBox="1"/>
          <p:nvPr/>
        </p:nvSpPr>
        <p:spPr>
          <a:xfrm>
            <a:off x="2035663" y="5919700"/>
            <a:ext cx="192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Dawei Guo</a:t>
            </a:r>
            <a:endParaRPr b="1" sz="18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bf125e827_1_1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92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86" name="Google Shape;386;g6bf125e827_1_104"/>
          <p:cNvGrpSpPr/>
          <p:nvPr/>
        </p:nvGrpSpPr>
        <p:grpSpPr>
          <a:xfrm>
            <a:off x="0" y="-8467"/>
            <a:ext cx="12192133" cy="6866580"/>
            <a:chOff x="0" y="-8467"/>
            <a:chExt cx="12192133" cy="6866580"/>
          </a:xfrm>
        </p:grpSpPr>
        <p:cxnSp>
          <p:nvCxnSpPr>
            <p:cNvPr id="387" name="Google Shape;387;g6bf125e827_1_104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8" name="Google Shape;388;g6bf125e827_1_104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89" name="Google Shape;389;g6bf125e827_1_104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90"/>
              </a:schemeClr>
            </a:solidFill>
            <a:ln>
              <a:noFill/>
            </a:ln>
          </p:spPr>
        </p:sp>
        <p:sp>
          <p:nvSpPr>
            <p:cNvPr id="390" name="Google Shape;390;g6bf125e827_1_104"/>
            <p:cNvSpPr/>
            <p:nvPr/>
          </p:nvSpPr>
          <p:spPr>
            <a:xfrm>
              <a:off x="9603442" y="-8467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91" name="Google Shape;391;g6bf125e827_1_104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rgbClr val="7C9263">
                <a:alpha val="6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g6bf125e827_1_104"/>
            <p:cNvSpPr/>
            <p:nvPr/>
          </p:nvSpPr>
          <p:spPr>
            <a:xfrm>
              <a:off x="9334500" y="-8467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9263">
                <a:alpha val="49800"/>
              </a:srgbClr>
            </a:solidFill>
            <a:ln>
              <a:noFill/>
            </a:ln>
          </p:spPr>
        </p:sp>
        <p:sp>
          <p:nvSpPr>
            <p:cNvPr id="393" name="Google Shape;393;g6bf125e827_1_104"/>
            <p:cNvSpPr/>
            <p:nvPr/>
          </p:nvSpPr>
          <p:spPr>
            <a:xfrm>
              <a:off x="10898730" y="-8467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0"/>
              </a:schemeClr>
            </a:solidFill>
            <a:ln>
              <a:noFill/>
            </a:ln>
          </p:spPr>
        </p:sp>
        <p:sp>
          <p:nvSpPr>
            <p:cNvPr id="394" name="Google Shape;394;g6bf125e827_1_104"/>
            <p:cNvSpPr/>
            <p:nvPr/>
          </p:nvSpPr>
          <p:spPr>
            <a:xfrm>
              <a:off x="10938999" y="-8467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7E0E">
                <a:alpha val="80000"/>
              </a:srgbClr>
            </a:solidFill>
            <a:ln>
              <a:noFill/>
            </a:ln>
          </p:spPr>
        </p:sp>
        <p:sp>
          <p:nvSpPr>
            <p:cNvPr id="395" name="Google Shape;395;g6bf125e827_1_104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rgbClr val="7C9263">
                <a:alpha val="6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g6bf125e827_1_104"/>
            <p:cNvSpPr/>
            <p:nvPr/>
          </p:nvSpPr>
          <p:spPr>
            <a:xfrm>
              <a:off x="0" y="4013200"/>
              <a:ext cx="448800" cy="28449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g6bf125e827_1_104"/>
          <p:cNvSpPr txBox="1"/>
          <p:nvPr>
            <p:ph type="ctrTitle"/>
          </p:nvPr>
        </p:nvSpPr>
        <p:spPr>
          <a:xfrm>
            <a:off x="1623300" y="2107775"/>
            <a:ext cx="97491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Trebuchet MS"/>
              <a:buNone/>
            </a:pPr>
            <a:r>
              <a:rPr b="1" lang="en-US" sz="7200">
                <a:solidFill>
                  <a:srgbClr val="FFFFFF"/>
                </a:solidFill>
              </a:rPr>
              <a:t>Conclusion and Recommendations</a:t>
            </a:r>
            <a:endParaRPr b="1" sz="7200">
              <a:solidFill>
                <a:srgbClr val="FFFFFF"/>
              </a:solidFill>
            </a:endParaRPr>
          </a:p>
        </p:txBody>
      </p:sp>
      <p:sp>
        <p:nvSpPr>
          <p:cNvPr id="398" name="Google Shape;398;g6bf125e827_1_104"/>
          <p:cNvSpPr/>
          <p:nvPr/>
        </p:nvSpPr>
        <p:spPr>
          <a:xfrm>
            <a:off x="1623300" y="575675"/>
            <a:ext cx="1805700" cy="1787400"/>
          </a:xfrm>
          <a:prstGeom prst="ellipse">
            <a:avLst/>
          </a:prstGeom>
          <a:gradFill>
            <a:gsLst>
              <a:gs pos="0">
                <a:srgbClr val="F7C285"/>
              </a:gs>
              <a:gs pos="100000">
                <a:srgbClr val="E1841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6bf125e827_1_104"/>
          <p:cNvSpPr txBox="1"/>
          <p:nvPr/>
        </p:nvSpPr>
        <p:spPr>
          <a:xfrm>
            <a:off x="1094400" y="824025"/>
            <a:ext cx="2863500" cy="18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bf125e827_1_203"/>
          <p:cNvSpPr txBox="1"/>
          <p:nvPr>
            <p:ph idx="1" type="subTitle"/>
          </p:nvPr>
        </p:nvSpPr>
        <p:spPr>
          <a:xfrm>
            <a:off x="1007550" y="630825"/>
            <a:ext cx="9321300" cy="5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</a:rPr>
              <a:t>The most positive 20 reviews based on all reviews from 50 </a:t>
            </a:r>
            <a:r>
              <a:rPr b="1" lang="en-US">
                <a:solidFill>
                  <a:srgbClr val="38761D"/>
                </a:solidFill>
              </a:rPr>
              <a:t>restaurants</a:t>
            </a:r>
            <a:r>
              <a:rPr b="1" lang="en-US">
                <a:solidFill>
                  <a:srgbClr val="38761D"/>
                </a:solidFill>
              </a:rPr>
              <a:t>   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406" name="Google Shape;406;g6bf125e827_1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00" y="1314900"/>
            <a:ext cx="10754100" cy="543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6bf125e827_1_203"/>
          <p:cNvSpPr txBox="1"/>
          <p:nvPr>
            <p:ph idx="4294967295" type="title"/>
          </p:nvPr>
        </p:nvSpPr>
        <p:spPr>
          <a:xfrm>
            <a:off x="660959" y="240975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B45F06"/>
                </a:solidFill>
              </a:rPr>
              <a:t>Conclusions</a:t>
            </a:r>
            <a:endParaRPr b="1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bf125e827_1_209"/>
          <p:cNvSpPr txBox="1"/>
          <p:nvPr>
            <p:ph idx="1" type="subTitle"/>
          </p:nvPr>
        </p:nvSpPr>
        <p:spPr>
          <a:xfrm>
            <a:off x="940875" y="315125"/>
            <a:ext cx="9321300" cy="54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</a:rPr>
              <a:t>The most negative 20 reviews based on all reviews from 50 </a:t>
            </a:r>
            <a:r>
              <a:rPr b="1" lang="en-US">
                <a:solidFill>
                  <a:srgbClr val="38761D"/>
                </a:solidFill>
              </a:rPr>
              <a:t>restaurants</a:t>
            </a:r>
            <a:r>
              <a:rPr b="1" lang="en-US">
                <a:solidFill>
                  <a:srgbClr val="38761D"/>
                </a:solidFill>
              </a:rPr>
              <a:t>    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414" name="Google Shape;414;g6bf125e827_1_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75" y="1148625"/>
            <a:ext cx="10820451" cy="546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6bf125e827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625" y="2790625"/>
            <a:ext cx="7469598" cy="390992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6bf125e827_1_1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B45F06"/>
                </a:solidFill>
              </a:rPr>
              <a:t>Recommendations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422" name="Google Shape;422;g6bf125e827_1_12"/>
          <p:cNvSpPr txBox="1"/>
          <p:nvPr>
            <p:ph idx="1" type="body"/>
          </p:nvPr>
        </p:nvSpPr>
        <p:spPr>
          <a:xfrm>
            <a:off x="677325" y="1488592"/>
            <a:ext cx="8596800" cy="119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To promote the customer satisfaction, </a:t>
            </a:r>
            <a:r>
              <a:rPr lang="en-US"/>
              <a:t>restaurants should pay more attention on their food and service.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To boost a restaurant’s business at Syracuse, people can reference “the top 10 most popular food types in Syracuse ” below.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bf125e827_1_23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B45F06"/>
                </a:solidFill>
              </a:rPr>
              <a:t>Recommendations</a:t>
            </a:r>
            <a:endParaRPr/>
          </a:p>
        </p:txBody>
      </p:sp>
      <p:sp>
        <p:nvSpPr>
          <p:cNvPr id="429" name="Google Shape;429;g6bf125e827_1_232"/>
          <p:cNvSpPr txBox="1"/>
          <p:nvPr>
            <p:ph idx="1" type="body"/>
          </p:nvPr>
        </p:nvSpPr>
        <p:spPr>
          <a:xfrm>
            <a:off x="677325" y="1488600"/>
            <a:ext cx="8596800" cy="124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Merchants should check their negative seriously and carefully, because </a:t>
            </a:r>
            <a:r>
              <a:rPr lang="en-US"/>
              <a:t>negative</a:t>
            </a:r>
            <a:r>
              <a:rPr lang="en-US"/>
              <a:t> reviews contains not only bad parts, but also good parts. After knowing customers’ feedbacks, they can run their business better. </a:t>
            </a:r>
            <a:endParaRPr/>
          </a:p>
        </p:txBody>
      </p:sp>
      <p:pic>
        <p:nvPicPr>
          <p:cNvPr id="430" name="Google Shape;430;g6bf125e827_1_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850" y="2815374"/>
            <a:ext cx="7913425" cy="372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9"/>
          <p:cNvSpPr txBox="1"/>
          <p:nvPr/>
        </p:nvSpPr>
        <p:spPr>
          <a:xfrm>
            <a:off x="532249" y="2464497"/>
            <a:ext cx="9960000" cy="19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Trebuchet MS"/>
              <a:buNone/>
            </a:pPr>
            <a:r>
              <a:rPr b="1" i="0" lang="en-US" sz="7200" u="none" cap="none" strike="noStrike">
                <a:solidFill>
                  <a:srgbClr val="B45F06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You！</a:t>
            </a:r>
            <a:endParaRPr b="1" i="0" sz="7200" u="none" cap="none" strike="noStrike">
              <a:solidFill>
                <a:srgbClr val="B45F0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Trebuchet MS"/>
              <a:buNone/>
            </a:pPr>
            <a:r>
              <a:rPr b="1" lang="en-US" sz="3000">
                <a:solidFill>
                  <a:srgbClr val="B45F06"/>
                </a:solidFill>
                <a:latin typeface="Trebuchet MS"/>
                <a:ea typeface="Trebuchet MS"/>
                <a:cs typeface="Trebuchet MS"/>
                <a:sym typeface="Trebuchet MS"/>
              </a:rPr>
              <a:t>Any Question?</a:t>
            </a:r>
            <a:endParaRPr b="1" sz="3000">
              <a:solidFill>
                <a:srgbClr val="B45F0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6" name="Google Shape;436;p9"/>
          <p:cNvSpPr txBox="1"/>
          <p:nvPr/>
        </p:nvSpPr>
        <p:spPr>
          <a:xfrm>
            <a:off x="-210850" y="6138325"/>
            <a:ext cx="10703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IST </a:t>
            </a:r>
            <a:r>
              <a:rPr b="1"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664 | Group 8</a:t>
            </a:r>
            <a:r>
              <a:rPr b="1"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Liuqi Qian | Huiyu Li </a:t>
            </a:r>
            <a:r>
              <a:rPr b="1"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| Wenqing Ling | Dawei Guo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bf125e827_1_0"/>
          <p:cNvSpPr txBox="1"/>
          <p:nvPr>
            <p:ph type="title"/>
          </p:nvPr>
        </p:nvSpPr>
        <p:spPr>
          <a:xfrm>
            <a:off x="677326" y="609600"/>
            <a:ext cx="8095800" cy="105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Agenda:</a:t>
            </a:r>
            <a:endParaRPr b="1" sz="4000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g6bf125e827_1_0"/>
          <p:cNvSpPr txBox="1"/>
          <p:nvPr>
            <p:ph idx="1" type="body"/>
          </p:nvPr>
        </p:nvSpPr>
        <p:spPr>
          <a:xfrm>
            <a:off x="677334" y="16598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45F06"/>
              </a:buClr>
              <a:buSzPts val="3300"/>
              <a:buFont typeface="Times New Roman"/>
              <a:buAutoNum type="arabicPeriod"/>
            </a:pPr>
            <a:r>
              <a:rPr b="1" lang="en-US" sz="330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Problem Statement</a:t>
            </a:r>
            <a:endParaRPr b="1" sz="3300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300"/>
              <a:buFont typeface="Times New Roman"/>
              <a:buAutoNum type="arabicPeriod"/>
            </a:pPr>
            <a:r>
              <a:rPr b="1" lang="en-US" sz="330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of Data Used </a:t>
            </a:r>
            <a:endParaRPr b="1" sz="3300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300"/>
              <a:buFont typeface="Times New Roman"/>
              <a:buAutoNum type="arabicPeriod"/>
            </a:pPr>
            <a:r>
              <a:rPr b="1" lang="en-US" sz="330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 and Prep Needed</a:t>
            </a:r>
            <a:endParaRPr b="1" sz="3300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300"/>
              <a:buFont typeface="Times New Roman"/>
              <a:buAutoNum type="arabicPeriod"/>
            </a:pPr>
            <a:r>
              <a:rPr b="1" lang="en-US" sz="330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Transformations </a:t>
            </a:r>
            <a:endParaRPr b="1" sz="3300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300"/>
              <a:buFont typeface="Times New Roman"/>
              <a:buAutoNum type="arabicPeriod"/>
            </a:pPr>
            <a:r>
              <a:rPr b="1" lang="en-US" sz="330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Built and Tested</a:t>
            </a:r>
            <a:endParaRPr b="1" sz="3300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300"/>
              <a:buFont typeface="Times New Roman"/>
              <a:buAutoNum type="arabicPeriod"/>
            </a:pPr>
            <a:r>
              <a:rPr b="1" lang="en-US" sz="330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and Recommendation </a:t>
            </a:r>
            <a:endParaRPr sz="3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bf125e827_1_123"/>
          <p:cNvSpPr txBox="1"/>
          <p:nvPr>
            <p:ph idx="1" type="subTitle"/>
          </p:nvPr>
        </p:nvSpPr>
        <p:spPr>
          <a:xfrm>
            <a:off x="3520200" y="877150"/>
            <a:ext cx="6110100" cy="109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Yelp has over </a:t>
            </a:r>
            <a:r>
              <a:rPr b="1" lang="en-US" sz="1600">
                <a:solidFill>
                  <a:srgbClr val="B45F0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135 million</a:t>
            </a:r>
            <a:r>
              <a:rPr b="1" lang="en-US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business and restaurant reviews worldwide. 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Yelp is the city and </a:t>
            </a:r>
            <a:r>
              <a:rPr b="1" lang="en-US" sz="1600">
                <a:solidFill>
                  <a:srgbClr val="B45F0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travel guide </a:t>
            </a:r>
            <a:r>
              <a:rPr b="1" lang="en-US" sz="16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to finding the perfect places to eat, shop, drink, relax, visit and play.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g6bf125e827_1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00" y="1682325"/>
            <a:ext cx="3493325" cy="34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6bf125e827_1_123"/>
          <p:cNvSpPr txBox="1"/>
          <p:nvPr/>
        </p:nvSpPr>
        <p:spPr>
          <a:xfrm>
            <a:off x="3520200" y="3145950"/>
            <a:ext cx="5617800" cy="22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45F06"/>
                </a:solidFill>
                <a:latin typeface="Red Hat Text"/>
                <a:ea typeface="Red Hat Text"/>
                <a:cs typeface="Red Hat Text"/>
                <a:sym typeface="Red Hat Text"/>
              </a:rPr>
              <a:t>Yelp Features:</a:t>
            </a:r>
            <a:endParaRPr b="1" sz="1800">
              <a:solidFill>
                <a:srgbClr val="B45F06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B45F06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333333"/>
                </a:solidFill>
                <a:highlight>
                  <a:schemeClr val="lt1"/>
                </a:highlight>
              </a:rPr>
              <a:t>• </a:t>
            </a:r>
            <a:r>
              <a:rPr b="1" lang="en-US" sz="1600">
                <a:solidFill>
                  <a:srgbClr val="B45F06"/>
                </a:solidFill>
                <a:highlight>
                  <a:schemeClr val="lt1"/>
                </a:highlight>
              </a:rPr>
              <a:t>Local eats</a:t>
            </a:r>
            <a:endParaRPr b="1" sz="1600">
              <a:solidFill>
                <a:srgbClr val="B45F06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333333"/>
                </a:solidFill>
                <a:highlight>
                  <a:schemeClr val="lt1"/>
                </a:highlight>
              </a:rPr>
              <a:t>• </a:t>
            </a:r>
            <a:r>
              <a:rPr b="1" lang="en-US" sz="1600">
                <a:solidFill>
                  <a:srgbClr val="B45F06"/>
                </a:solidFill>
                <a:highlight>
                  <a:schemeClr val="lt1"/>
                </a:highlight>
              </a:rPr>
              <a:t>Check restaurants information</a:t>
            </a:r>
            <a:endParaRPr b="1" sz="16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333333"/>
                </a:solidFill>
                <a:highlight>
                  <a:schemeClr val="lt1"/>
                </a:highlight>
              </a:rPr>
              <a:t>• </a:t>
            </a:r>
            <a:r>
              <a:rPr b="1" lang="en-US" sz="1600">
                <a:solidFill>
                  <a:srgbClr val="B45F06"/>
                </a:solidFill>
                <a:highlight>
                  <a:schemeClr val="lt1"/>
                </a:highlight>
              </a:rPr>
              <a:t>Dine at local restaurants </a:t>
            </a:r>
            <a:endParaRPr b="1" sz="16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33333"/>
                </a:solidFill>
                <a:highlight>
                  <a:schemeClr val="lt1"/>
                </a:highlight>
              </a:rPr>
              <a:t>• </a:t>
            </a:r>
            <a:r>
              <a:rPr b="1" lang="en-US" sz="1600">
                <a:solidFill>
                  <a:srgbClr val="B45F06"/>
                </a:solidFill>
                <a:highlight>
                  <a:schemeClr val="lt1"/>
                </a:highlight>
              </a:rPr>
              <a:t>Read restaurant reviews from other Yelp users </a:t>
            </a:r>
            <a:endParaRPr b="1" sz="16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33333"/>
                </a:solidFill>
                <a:highlight>
                  <a:schemeClr val="lt1"/>
                </a:highlight>
              </a:rPr>
              <a:t>• </a:t>
            </a:r>
            <a:r>
              <a:rPr b="1" lang="en-US" sz="1600">
                <a:solidFill>
                  <a:srgbClr val="B45F06"/>
                </a:solidFill>
                <a:highlight>
                  <a:schemeClr val="lt1"/>
                </a:highlight>
              </a:rPr>
              <a:t>Get amazing food deals for dining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bf125e827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92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98" name="Google Shape;198;g6bf125e827_0_0"/>
          <p:cNvGrpSpPr/>
          <p:nvPr/>
        </p:nvGrpSpPr>
        <p:grpSpPr>
          <a:xfrm>
            <a:off x="0" y="-8467"/>
            <a:ext cx="12192133" cy="6866580"/>
            <a:chOff x="0" y="-8467"/>
            <a:chExt cx="12192133" cy="6866580"/>
          </a:xfrm>
        </p:grpSpPr>
        <p:cxnSp>
          <p:nvCxnSpPr>
            <p:cNvPr id="199" name="Google Shape;199;g6bf125e827_0_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0" name="Google Shape;200;g6bf125e827_0_0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1" name="Google Shape;201;g6bf125e827_0_0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90"/>
              </a:schemeClr>
            </a:solidFill>
            <a:ln>
              <a:noFill/>
            </a:ln>
          </p:spPr>
        </p:sp>
        <p:sp>
          <p:nvSpPr>
            <p:cNvPr id="202" name="Google Shape;202;g6bf125e827_0_0"/>
            <p:cNvSpPr/>
            <p:nvPr/>
          </p:nvSpPr>
          <p:spPr>
            <a:xfrm>
              <a:off x="9603442" y="-8467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03" name="Google Shape;203;g6bf125e827_0_0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rgbClr val="7C9263">
                <a:alpha val="6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g6bf125e827_0_0"/>
            <p:cNvSpPr/>
            <p:nvPr/>
          </p:nvSpPr>
          <p:spPr>
            <a:xfrm>
              <a:off x="9334500" y="-8467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9263">
                <a:alpha val="49800"/>
              </a:srgbClr>
            </a:solidFill>
            <a:ln>
              <a:noFill/>
            </a:ln>
          </p:spPr>
        </p:sp>
        <p:sp>
          <p:nvSpPr>
            <p:cNvPr id="205" name="Google Shape;205;g6bf125e827_0_0"/>
            <p:cNvSpPr/>
            <p:nvPr/>
          </p:nvSpPr>
          <p:spPr>
            <a:xfrm>
              <a:off x="10898730" y="-8467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0"/>
              </a:schemeClr>
            </a:solidFill>
            <a:ln>
              <a:noFill/>
            </a:ln>
          </p:spPr>
        </p:sp>
        <p:sp>
          <p:nvSpPr>
            <p:cNvPr id="206" name="Google Shape;206;g6bf125e827_0_0"/>
            <p:cNvSpPr/>
            <p:nvPr/>
          </p:nvSpPr>
          <p:spPr>
            <a:xfrm>
              <a:off x="10938999" y="-8467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7E0E">
                <a:alpha val="80000"/>
              </a:srgbClr>
            </a:solidFill>
            <a:ln>
              <a:noFill/>
            </a:ln>
          </p:spPr>
        </p:sp>
        <p:sp>
          <p:nvSpPr>
            <p:cNvPr id="207" name="Google Shape;207;g6bf125e827_0_0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rgbClr val="7C9263">
                <a:alpha val="6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g6bf125e827_0_0"/>
            <p:cNvSpPr/>
            <p:nvPr/>
          </p:nvSpPr>
          <p:spPr>
            <a:xfrm>
              <a:off x="0" y="4013200"/>
              <a:ext cx="448800" cy="28449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g6bf125e827_0_0"/>
          <p:cNvSpPr txBox="1"/>
          <p:nvPr>
            <p:ph type="ctrTitle"/>
          </p:nvPr>
        </p:nvSpPr>
        <p:spPr>
          <a:xfrm>
            <a:off x="1623300" y="2107775"/>
            <a:ext cx="97491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Trebuchet MS"/>
              <a:buNone/>
            </a:pPr>
            <a:r>
              <a:rPr b="1" lang="en-US" sz="7200">
                <a:solidFill>
                  <a:srgbClr val="FFFFFF"/>
                </a:solidFill>
              </a:rPr>
              <a:t>Research Problem</a:t>
            </a:r>
            <a:endParaRPr b="1" sz="7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Trebuchet MS"/>
              <a:buNone/>
            </a:pPr>
            <a:r>
              <a:rPr b="1" lang="en-US" sz="7200">
                <a:solidFill>
                  <a:srgbClr val="FFFFFF"/>
                </a:solidFill>
              </a:rPr>
              <a:t>Statement</a:t>
            </a:r>
            <a:endParaRPr b="1" sz="7200">
              <a:solidFill>
                <a:srgbClr val="FFFFFF"/>
              </a:solidFill>
            </a:endParaRPr>
          </a:p>
        </p:txBody>
      </p:sp>
      <p:sp>
        <p:nvSpPr>
          <p:cNvPr id="210" name="Google Shape;210;g6bf125e827_0_0"/>
          <p:cNvSpPr/>
          <p:nvPr/>
        </p:nvSpPr>
        <p:spPr>
          <a:xfrm>
            <a:off x="1623300" y="575675"/>
            <a:ext cx="1805700" cy="1787400"/>
          </a:xfrm>
          <a:prstGeom prst="ellipse">
            <a:avLst/>
          </a:prstGeom>
          <a:gradFill>
            <a:gsLst>
              <a:gs pos="0">
                <a:srgbClr val="F7C285"/>
              </a:gs>
              <a:gs pos="100000">
                <a:srgbClr val="E1841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6bf125e827_0_0"/>
          <p:cNvSpPr txBox="1"/>
          <p:nvPr/>
        </p:nvSpPr>
        <p:spPr>
          <a:xfrm>
            <a:off x="1094400" y="824025"/>
            <a:ext cx="2863500" cy="18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bf125e827_1_129"/>
          <p:cNvSpPr txBox="1"/>
          <p:nvPr/>
        </p:nvSpPr>
        <p:spPr>
          <a:xfrm>
            <a:off x="693100" y="656625"/>
            <a:ext cx="6292500" cy="56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●"/>
            </a:pPr>
            <a:r>
              <a:rPr b="1" lang="en-US" sz="2000">
                <a:latin typeface="Trebuchet MS"/>
                <a:ea typeface="Trebuchet MS"/>
                <a:cs typeface="Trebuchet MS"/>
                <a:sym typeface="Trebuchet MS"/>
              </a:rPr>
              <a:t>Main research Goal</a:t>
            </a: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: analyzing the reviews on Yelp of 50 </a:t>
            </a: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restaurants of Syracuse to get the overall customer attitudes toward each restaurant.  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●"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Scraping data from Yelp by using its API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●"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Compound averages sorted in increasing orders.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●"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Word </a:t>
            </a:r>
            <a:r>
              <a:rPr lang="en-US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Cloud 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●"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Build Random Forest Model (Train and Test)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●"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The Veracity of the Model 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8" name="Google Shape;218;g6bf125e827_1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137" y="2488500"/>
            <a:ext cx="2551175" cy="18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bf125e827_1_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92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25" name="Google Shape;225;g6bf125e827_1_47"/>
          <p:cNvGrpSpPr/>
          <p:nvPr/>
        </p:nvGrpSpPr>
        <p:grpSpPr>
          <a:xfrm>
            <a:off x="0" y="-8467"/>
            <a:ext cx="12192133" cy="6866580"/>
            <a:chOff x="0" y="-8467"/>
            <a:chExt cx="12192133" cy="6866580"/>
          </a:xfrm>
        </p:grpSpPr>
        <p:cxnSp>
          <p:nvCxnSpPr>
            <p:cNvPr id="226" name="Google Shape;226;g6bf125e827_1_47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7" name="Google Shape;227;g6bf125e827_1_47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8" name="Google Shape;228;g6bf125e827_1_47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90"/>
              </a:schemeClr>
            </a:solidFill>
            <a:ln>
              <a:noFill/>
            </a:ln>
          </p:spPr>
        </p:sp>
        <p:sp>
          <p:nvSpPr>
            <p:cNvPr id="229" name="Google Shape;229;g6bf125e827_1_47"/>
            <p:cNvSpPr/>
            <p:nvPr/>
          </p:nvSpPr>
          <p:spPr>
            <a:xfrm>
              <a:off x="9603442" y="-8467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30" name="Google Shape;230;g6bf125e827_1_47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rgbClr val="7C9263">
                <a:alpha val="6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g6bf125e827_1_47"/>
            <p:cNvSpPr/>
            <p:nvPr/>
          </p:nvSpPr>
          <p:spPr>
            <a:xfrm>
              <a:off x="9334500" y="-8467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9263">
                <a:alpha val="49800"/>
              </a:srgbClr>
            </a:solidFill>
            <a:ln>
              <a:noFill/>
            </a:ln>
          </p:spPr>
        </p:sp>
        <p:sp>
          <p:nvSpPr>
            <p:cNvPr id="232" name="Google Shape;232;g6bf125e827_1_47"/>
            <p:cNvSpPr/>
            <p:nvPr/>
          </p:nvSpPr>
          <p:spPr>
            <a:xfrm>
              <a:off x="10898730" y="-8467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0"/>
              </a:schemeClr>
            </a:solidFill>
            <a:ln>
              <a:noFill/>
            </a:ln>
          </p:spPr>
        </p:sp>
        <p:sp>
          <p:nvSpPr>
            <p:cNvPr id="233" name="Google Shape;233;g6bf125e827_1_47"/>
            <p:cNvSpPr/>
            <p:nvPr/>
          </p:nvSpPr>
          <p:spPr>
            <a:xfrm>
              <a:off x="10938999" y="-8467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7E0E">
                <a:alpha val="80000"/>
              </a:srgbClr>
            </a:solidFill>
            <a:ln>
              <a:noFill/>
            </a:ln>
          </p:spPr>
        </p:sp>
        <p:sp>
          <p:nvSpPr>
            <p:cNvPr id="234" name="Google Shape;234;g6bf125e827_1_47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rgbClr val="7C9263">
                <a:alpha val="6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g6bf125e827_1_47"/>
            <p:cNvSpPr/>
            <p:nvPr/>
          </p:nvSpPr>
          <p:spPr>
            <a:xfrm>
              <a:off x="0" y="4013200"/>
              <a:ext cx="448800" cy="28449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g6bf125e827_1_47"/>
          <p:cNvSpPr txBox="1"/>
          <p:nvPr>
            <p:ph type="ctrTitle"/>
          </p:nvPr>
        </p:nvSpPr>
        <p:spPr>
          <a:xfrm>
            <a:off x="1623300" y="1505875"/>
            <a:ext cx="97491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Trebuchet MS"/>
              <a:buNone/>
            </a:pPr>
            <a:r>
              <a:rPr b="1" lang="en-US" sz="7200">
                <a:solidFill>
                  <a:srgbClr val="FFFFFF"/>
                </a:solidFill>
              </a:rPr>
              <a:t>Sourced of Data Used</a:t>
            </a:r>
            <a:endParaRPr b="1" sz="7200">
              <a:solidFill>
                <a:srgbClr val="FFFFFF"/>
              </a:solidFill>
            </a:endParaRPr>
          </a:p>
        </p:txBody>
      </p:sp>
      <p:sp>
        <p:nvSpPr>
          <p:cNvPr id="237" name="Google Shape;237;g6bf125e827_1_47"/>
          <p:cNvSpPr/>
          <p:nvPr/>
        </p:nvSpPr>
        <p:spPr>
          <a:xfrm>
            <a:off x="1623300" y="575675"/>
            <a:ext cx="1805700" cy="1787400"/>
          </a:xfrm>
          <a:prstGeom prst="ellipse">
            <a:avLst/>
          </a:prstGeom>
          <a:gradFill>
            <a:gsLst>
              <a:gs pos="0">
                <a:srgbClr val="F7C285"/>
              </a:gs>
              <a:gs pos="100000">
                <a:srgbClr val="E1841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6bf125e827_1_47"/>
          <p:cNvSpPr txBox="1"/>
          <p:nvPr/>
        </p:nvSpPr>
        <p:spPr>
          <a:xfrm>
            <a:off x="1094400" y="824025"/>
            <a:ext cx="2863500" cy="18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bf125e827_1_135"/>
          <p:cNvSpPr txBox="1"/>
          <p:nvPr>
            <p:ph type="ctrTitle"/>
          </p:nvPr>
        </p:nvSpPr>
        <p:spPr>
          <a:xfrm>
            <a:off x="1374675" y="288755"/>
            <a:ext cx="7767000" cy="70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Yelp API </a:t>
            </a:r>
            <a:endParaRPr/>
          </a:p>
        </p:txBody>
      </p:sp>
      <p:sp>
        <p:nvSpPr>
          <p:cNvPr id="245" name="Google Shape;245;g6bf125e827_1_135"/>
          <p:cNvSpPr txBox="1"/>
          <p:nvPr>
            <p:ph idx="1" type="subTitle"/>
          </p:nvPr>
        </p:nvSpPr>
        <p:spPr>
          <a:xfrm>
            <a:off x="1446900" y="996759"/>
            <a:ext cx="7767000" cy="331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40"/>
              <a:buChar char="●"/>
            </a:pPr>
            <a:r>
              <a:rPr lang="en-US">
                <a:solidFill>
                  <a:srgbClr val="000000"/>
                </a:solidFill>
              </a:rPr>
              <a:t>Original API offers 50 </a:t>
            </a:r>
            <a:r>
              <a:rPr lang="en-US">
                <a:solidFill>
                  <a:srgbClr val="000000"/>
                </a:solidFill>
              </a:rPr>
              <a:t>restaurants in Syracuse</a:t>
            </a:r>
            <a:endParaRPr>
              <a:solidFill>
                <a:srgbClr val="000000"/>
              </a:solidFill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Char char="●"/>
            </a:pPr>
            <a:r>
              <a:rPr lang="en-US">
                <a:solidFill>
                  <a:srgbClr val="000000"/>
                </a:solidFill>
              </a:rPr>
              <a:t>Data Scraping and extract the reviews from restaurants website by using xpath and </a:t>
            </a:r>
            <a:r>
              <a:rPr lang="en-US">
                <a:solidFill>
                  <a:srgbClr val="000000"/>
                </a:solidFill>
              </a:rPr>
              <a:t>regular expression.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6" name="Google Shape;246;g6bf125e827_1_135"/>
          <p:cNvPicPr preferRelativeResize="0"/>
          <p:nvPr/>
        </p:nvPicPr>
        <p:blipFill rotWithShape="1">
          <a:blip r:embed="rId3">
            <a:alphaModFix/>
          </a:blip>
          <a:srcRect b="26400" l="0" r="0" t="0"/>
          <a:stretch/>
        </p:blipFill>
        <p:spPr>
          <a:xfrm>
            <a:off x="1109175" y="2225850"/>
            <a:ext cx="8342525" cy="35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bf125e827_1_188"/>
          <p:cNvSpPr txBox="1"/>
          <p:nvPr>
            <p:ph idx="1" type="subTitle"/>
          </p:nvPr>
        </p:nvSpPr>
        <p:spPr>
          <a:xfrm>
            <a:off x="1032874" y="494154"/>
            <a:ext cx="6481800" cy="58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/>
              <a:t>Restaurant.json     |     Reviews.json </a:t>
            </a:r>
            <a:endParaRPr b="1" sz="2000"/>
          </a:p>
        </p:txBody>
      </p:sp>
      <p:pic>
        <p:nvPicPr>
          <p:cNvPr id="253" name="Google Shape;253;g6bf125e827_1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75" y="1529458"/>
            <a:ext cx="6018999" cy="4730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6bf125e827_1_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425" y="1529450"/>
            <a:ext cx="5693599" cy="22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6bf125e827_1_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3375" y="4019025"/>
            <a:ext cx="5843702" cy="181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2019-11-08T21:13:52Z</dcterms:created>
  <dc:creator>Liuqi Qian</dc:creator>
</cp:coreProperties>
</file>